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7" r:id="rId3"/>
    <p:sldId id="261" r:id="rId4"/>
    <p:sldId id="286" r:id="rId5"/>
    <p:sldId id="275" r:id="rId6"/>
    <p:sldId id="276" r:id="rId7"/>
    <p:sldId id="280" r:id="rId8"/>
    <p:sldId id="279" r:id="rId9"/>
    <p:sldId id="278" r:id="rId10"/>
    <p:sldId id="277" r:id="rId11"/>
    <p:sldId id="285" r:id="rId12"/>
    <p:sldId id="284" r:id="rId13"/>
    <p:sldId id="283" r:id="rId14"/>
    <p:sldId id="282" r:id="rId15"/>
    <p:sldId id="281" r:id="rId16"/>
    <p:sldId id="274" r:id="rId17"/>
    <p:sldId id="273" r:id="rId18"/>
    <p:sldId id="272" r:id="rId19"/>
    <p:sldId id="262" r:id="rId20"/>
  </p:sldIdLst>
  <p:sldSz cx="12192000" cy="6858000"/>
  <p:notesSz cx="6858000" cy="9144000"/>
  <p:embeddedFontLst>
    <p:embeddedFont>
      <p:font typeface="Clash Display" panose="020B0604020202020204" charset="0"/>
      <p:regular r:id="rId22"/>
      <p:bold r:id="rId23"/>
    </p:embeddedFont>
    <p:embeddedFont>
      <p:font typeface="Clash Display Medium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sslie Malinga" userId="4abe2577-220c-45d9-b2ee-4bec1f665915" providerId="ADAL" clId="{4887296E-918C-401D-9670-BBFA7E771A4B}"/>
    <pc:docChg chg="custSel modSld">
      <pc:chgData name="Lesslie Malinga" userId="4abe2577-220c-45d9-b2ee-4bec1f665915" providerId="ADAL" clId="{4887296E-918C-401D-9670-BBFA7E771A4B}" dt="2024-03-07T13:40:54.027" v="128" actId="20577"/>
      <pc:docMkLst>
        <pc:docMk/>
      </pc:docMkLst>
      <pc:sldChg chg="addSp modSp mod">
        <pc:chgData name="Lesslie Malinga" userId="4abe2577-220c-45d9-b2ee-4bec1f665915" providerId="ADAL" clId="{4887296E-918C-401D-9670-BBFA7E771A4B}" dt="2024-03-07T13:40:54.027" v="128" actId="20577"/>
        <pc:sldMkLst>
          <pc:docMk/>
          <pc:sldMk cId="2885253380" sldId="276"/>
        </pc:sldMkLst>
      </pc:sldChg>
      <pc:sldChg chg="addSp modSp mod">
        <pc:chgData name="Lesslie Malinga" userId="4abe2577-220c-45d9-b2ee-4bec1f665915" providerId="ADAL" clId="{4887296E-918C-401D-9670-BBFA7E771A4B}" dt="2024-03-07T13:38:21.322" v="116" actId="114"/>
        <pc:sldMkLst>
          <pc:docMk/>
          <pc:sldMk cId="1602702151" sldId="277"/>
        </pc:sldMkLst>
      </pc:sldChg>
      <pc:sldChg chg="addSp modSp mod">
        <pc:chgData name="Lesslie Malinga" userId="4abe2577-220c-45d9-b2ee-4bec1f665915" providerId="ADAL" clId="{4887296E-918C-401D-9670-BBFA7E771A4B}" dt="2024-03-07T12:10:41.677" v="100" actId="1076"/>
        <pc:sldMkLst>
          <pc:docMk/>
          <pc:sldMk cId="3576635805" sldId="279"/>
        </pc:sldMkLst>
      </pc:sldChg>
      <pc:sldChg chg="modSp mod">
        <pc:chgData name="Lesslie Malinga" userId="4abe2577-220c-45d9-b2ee-4bec1f665915" providerId="ADAL" clId="{4887296E-918C-401D-9670-BBFA7E771A4B}" dt="2024-02-19T13:07:21.832" v="69" actId="20577"/>
        <pc:sldMkLst>
          <pc:docMk/>
          <pc:sldMk cId="1134727754" sldId="287"/>
        </pc:sldMkLst>
      </pc:sldChg>
    </pc:docChg>
  </pc:docChgLst>
  <pc:docChgLst>
    <pc:chgData name="Lesslie Malinga" userId="4abe2577-220c-45d9-b2ee-4bec1f665915" providerId="ADAL" clId="{0AFFCEE0-F8C6-4BEB-80B6-079893A05BE5}"/>
    <pc:docChg chg="custSel modSld">
      <pc:chgData name="Lesslie Malinga" userId="4abe2577-220c-45d9-b2ee-4bec1f665915" providerId="ADAL" clId="{0AFFCEE0-F8C6-4BEB-80B6-079893A05BE5}" dt="2024-02-20T08:55:20.589" v="82" actId="5793"/>
      <pc:docMkLst>
        <pc:docMk/>
      </pc:docMkLst>
      <pc:sldChg chg="modSp mod">
        <pc:chgData name="Lesslie Malinga" userId="4abe2577-220c-45d9-b2ee-4bec1f665915" providerId="ADAL" clId="{0AFFCEE0-F8C6-4BEB-80B6-079893A05BE5}" dt="2024-02-20T08:55:20.589" v="82" actId="5793"/>
        <pc:sldMkLst>
          <pc:docMk/>
          <pc:sldMk cId="1134727754" sldId="287"/>
        </pc:sldMkLst>
      </pc:sldChg>
    </pc:docChg>
  </pc:docChgLst>
  <pc:docChgLst>
    <pc:chgData name="Lesslie Malinga" userId="4abe2577-220c-45d9-b2ee-4bec1f665915" providerId="ADAL" clId="{61913CDA-6589-41D6-825E-A1FBCBFF36BE}"/>
    <pc:docChg chg="custSel modSld">
      <pc:chgData name="Lesslie Malinga" userId="4abe2577-220c-45d9-b2ee-4bec1f665915" providerId="ADAL" clId="{61913CDA-6589-41D6-825E-A1FBCBFF36BE}" dt="2025-02-16T12:42:00.641" v="85" actId="20577"/>
      <pc:docMkLst>
        <pc:docMk/>
      </pc:docMkLst>
      <pc:sldChg chg="modSp mod">
        <pc:chgData name="Lesslie Malinga" userId="4abe2577-220c-45d9-b2ee-4bec1f665915" providerId="ADAL" clId="{61913CDA-6589-41D6-825E-A1FBCBFF36BE}" dt="2025-02-16T12:11:34.292" v="38" actId="20577"/>
        <pc:sldMkLst>
          <pc:docMk/>
          <pc:sldMk cId="2885253380" sldId="276"/>
        </pc:sldMkLst>
        <pc:spChg chg="mod">
          <ac:chgData name="Lesslie Malinga" userId="4abe2577-220c-45d9-b2ee-4bec1f665915" providerId="ADAL" clId="{61913CDA-6589-41D6-825E-A1FBCBFF36BE}" dt="2025-02-16T12:11:34.292" v="38" actId="20577"/>
          <ac:spMkLst>
            <pc:docMk/>
            <pc:sldMk cId="2885253380" sldId="276"/>
            <ac:spMk id="6" creationId="{9C0ED028-5997-661C-BBD0-1B8C1AFF6DBD}"/>
          </ac:spMkLst>
        </pc:spChg>
        <pc:picChg chg="mod">
          <ac:chgData name="Lesslie Malinga" userId="4abe2577-220c-45d9-b2ee-4bec1f665915" providerId="ADAL" clId="{61913CDA-6589-41D6-825E-A1FBCBFF36BE}" dt="2025-02-16T12:01:13.029" v="0" actId="1076"/>
          <ac:picMkLst>
            <pc:docMk/>
            <pc:sldMk cId="2885253380" sldId="276"/>
            <ac:picMk id="2" creationId="{5276DFDE-96F6-B3CD-69C4-E0954ADA2BBC}"/>
          </ac:picMkLst>
        </pc:picChg>
      </pc:sldChg>
      <pc:sldChg chg="modSp mod">
        <pc:chgData name="Lesslie Malinga" userId="4abe2577-220c-45d9-b2ee-4bec1f665915" providerId="ADAL" clId="{61913CDA-6589-41D6-825E-A1FBCBFF36BE}" dt="2025-02-16T12:42:00.641" v="85" actId="20577"/>
        <pc:sldMkLst>
          <pc:docMk/>
          <pc:sldMk cId="1602702151" sldId="277"/>
        </pc:sldMkLst>
        <pc:spChg chg="mod">
          <ac:chgData name="Lesslie Malinga" userId="4abe2577-220c-45d9-b2ee-4bec1f665915" providerId="ADAL" clId="{61913CDA-6589-41D6-825E-A1FBCBFF36BE}" dt="2025-02-16T12:42:00.641" v="85" actId="20577"/>
          <ac:spMkLst>
            <pc:docMk/>
            <pc:sldMk cId="1602702151" sldId="277"/>
            <ac:spMk id="6" creationId="{B39E2BC2-2CEC-4DDD-AEA6-9E5469B45C98}"/>
          </ac:spMkLst>
        </pc:spChg>
        <pc:spChg chg="mod">
          <ac:chgData name="Lesslie Malinga" userId="4abe2577-220c-45d9-b2ee-4bec1f665915" providerId="ADAL" clId="{61913CDA-6589-41D6-825E-A1FBCBFF36BE}" dt="2025-02-16T12:41:55.392" v="84" actId="20577"/>
          <ac:spMkLst>
            <pc:docMk/>
            <pc:sldMk cId="1602702151" sldId="277"/>
            <ac:spMk id="13" creationId="{6E8F5583-0443-B24D-0A88-0EFFEA7694D7}"/>
          </ac:spMkLst>
        </pc:spChg>
      </pc:sldChg>
      <pc:sldChg chg="modSp mod">
        <pc:chgData name="Lesslie Malinga" userId="4abe2577-220c-45d9-b2ee-4bec1f665915" providerId="ADAL" clId="{61913CDA-6589-41D6-825E-A1FBCBFF36BE}" dt="2025-02-16T12:38:35.341" v="76" actId="20577"/>
        <pc:sldMkLst>
          <pc:docMk/>
          <pc:sldMk cId="1591267450" sldId="278"/>
        </pc:sldMkLst>
        <pc:spChg chg="mod">
          <ac:chgData name="Lesslie Malinga" userId="4abe2577-220c-45d9-b2ee-4bec1f665915" providerId="ADAL" clId="{61913CDA-6589-41D6-825E-A1FBCBFF36BE}" dt="2025-02-16T12:38:35.341" v="76" actId="20577"/>
          <ac:spMkLst>
            <pc:docMk/>
            <pc:sldMk cId="1591267450" sldId="278"/>
            <ac:spMk id="13" creationId="{6E8F5583-0443-B24D-0A88-0EFFEA7694D7}"/>
          </ac:spMkLst>
        </pc:spChg>
        <pc:picChg chg="mod">
          <ac:chgData name="Lesslie Malinga" userId="4abe2577-220c-45d9-b2ee-4bec1f665915" providerId="ADAL" clId="{61913CDA-6589-41D6-825E-A1FBCBFF36BE}" dt="2025-02-16T12:34:05.513" v="43" actId="1076"/>
          <ac:picMkLst>
            <pc:docMk/>
            <pc:sldMk cId="1591267450" sldId="278"/>
            <ac:picMk id="2" creationId="{F28A60FD-C3C0-5339-5819-468C89E64324}"/>
          </ac:picMkLst>
        </pc:picChg>
      </pc:sldChg>
      <pc:sldChg chg="modSp mod">
        <pc:chgData name="Lesslie Malinga" userId="4abe2577-220c-45d9-b2ee-4bec1f665915" providerId="ADAL" clId="{61913CDA-6589-41D6-825E-A1FBCBFF36BE}" dt="2025-02-16T12:20:27.127" v="41" actId="20577"/>
        <pc:sldMkLst>
          <pc:docMk/>
          <pc:sldMk cId="3576635805" sldId="279"/>
        </pc:sldMkLst>
        <pc:spChg chg="mod">
          <ac:chgData name="Lesslie Malinga" userId="4abe2577-220c-45d9-b2ee-4bec1f665915" providerId="ADAL" clId="{61913CDA-6589-41D6-825E-A1FBCBFF36BE}" dt="2025-02-16T12:20:27.127" v="41" actId="20577"/>
          <ac:spMkLst>
            <pc:docMk/>
            <pc:sldMk cId="3576635805" sldId="279"/>
            <ac:spMk id="13" creationId="{6E8F5583-0443-B24D-0A88-0EFFEA7694D7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4.png>
</file>

<file path=ppt/media/image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595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911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764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754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581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447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86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5276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7377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88C22-1835-A6FF-94A8-5B0B2636B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8A87A-DAAB-32FB-39C6-8E7111C090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528C32-F32C-943B-5B43-5140AB44AB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4FF1D-3F47-202D-557D-5518BA62F3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73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49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5330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3525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969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5138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35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0306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dpi.com/2076-3387/10/1/17#B5-admsci-10-00017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>
                <a:solidFill>
                  <a:srgbClr val="141F34"/>
                </a:solidFill>
                <a:latin typeface="Clash Display Medium" pitchFamily="2" charset="0"/>
              </a:rPr>
              <a:t>BUS7C3 International </a:t>
            </a:r>
            <a:r>
              <a:rPr lang="en-US" sz="5400" kern="2000" err="1">
                <a:solidFill>
                  <a:srgbClr val="141F34"/>
                </a:solidFill>
                <a:latin typeface="Clash Display Medium" pitchFamily="2" charset="0"/>
              </a:rPr>
              <a:t>Organisational</a:t>
            </a:r>
            <a:r>
              <a:rPr lang="en-US" sz="5400" kern="2000">
                <a:solidFill>
                  <a:srgbClr val="141F34"/>
                </a:solidFill>
                <a:latin typeface="Clash Display Medium" pitchFamily="2" charset="0"/>
              </a:rPr>
              <a:t> Branding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558360" y="3429000"/>
            <a:ext cx="4463961" cy="3072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2000" cap="none" spc="-150" normalizeH="0" baseline="0" noProof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Lecture 3 – Models and Theoretical Concepts of International Organisational Employer Branding</a:t>
            </a:r>
            <a:endParaRPr kumimoji="0" lang="en-US" sz="2800" b="0" i="0" u="none" strike="noStrike" kern="2000" cap="none" spc="-150" normalizeH="0" baseline="0" noProof="0">
              <a:ln>
                <a:noFill/>
              </a:ln>
              <a:solidFill>
                <a:srgbClr val="141F34"/>
              </a:solidFill>
              <a:effectLst/>
              <a:uLnTx/>
              <a:uFillTx/>
              <a:latin typeface="Clash Display" pitchFamily="2" charset="0"/>
              <a:ea typeface="Inter V Medium" panose="02000503000000020004" pitchFamily="2" charset="0"/>
              <a:cs typeface="Inter V Medium" panose="02000503000000020004" pitchFamily="2" charset="0"/>
            </a:endParaRP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Psychological contract, employer brand and employment experience Model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444146B-DDF7-BEA9-A60C-D5890AF9F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58801" y="1892603"/>
            <a:ext cx="7755640" cy="39574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9E2BC2-2CEC-4DDD-AEA6-9E5469B45C98}"/>
              </a:ext>
            </a:extLst>
          </p:cNvPr>
          <p:cNvSpPr txBox="1"/>
          <p:nvPr/>
        </p:nvSpPr>
        <p:spPr>
          <a:xfrm>
            <a:off x="9214701" y="2031890"/>
            <a:ext cx="28704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1" dirty="0"/>
              <a:t>Figure 5: The relationship between psychological contracts and employer branding. </a:t>
            </a:r>
          </a:p>
        </p:txBody>
      </p:sp>
    </p:spTree>
    <p:extLst>
      <p:ext uri="{BB962C8B-B14F-4D97-AF65-F5344CB8AC3E}">
        <p14:creationId xmlns:p14="http://schemas.microsoft.com/office/powerpoint/2010/main" val="1602702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Practical Session 1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VLOG day!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Today you are going to share the work and research you have conducted to date as you begin to develop your VLOG.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 this session you are going to decide on what information you are going to use, putting everything you have learned so far into practice.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 are also going to decide how you are going to display it – diagrams, graphics etc.</a:t>
            </a:r>
          </a:p>
          <a:p>
            <a:pPr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VLOGs require referencing to show evidence of your reading and research so you should always provide a reference list at the end. 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1630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Practical Session 1: Theme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VLOG theme is: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Develop a critical overview of how can employer branding advance an organisation’s competitive advantage?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Using the following academic source as the basis for your research: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Employer brand identifies an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organisation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the marketplace and makes it unique 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Giliver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2009).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activity will support learning outcomes 1 and 2.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9102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Group Research Activity 1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your groups you are required to complete the following: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following are the companies you can choose from – your group has 5 minutes to decide on a company ……………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2" name="Right Arrow 3">
            <a:extLst>
              <a:ext uri="{FF2B5EF4-FFF2-40B4-BE49-F238E27FC236}">
                <a16:creationId xmlns:a16="http://schemas.microsoft.com/office/drawing/2014/main" id="{9FB4419A-57D3-EE93-078A-E97D8DB2545B}"/>
              </a:ext>
            </a:extLst>
          </p:cNvPr>
          <p:cNvSpPr/>
          <p:nvPr/>
        </p:nvSpPr>
        <p:spPr>
          <a:xfrm>
            <a:off x="9124406" y="4814073"/>
            <a:ext cx="2229394" cy="374469"/>
          </a:xfrm>
          <a:prstGeom prst="right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966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E652D06-AEEF-6620-F87E-31F383C7E8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91" y="243133"/>
            <a:ext cx="9820405" cy="548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54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Group Research Activity 2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your groups: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Conduct thorough research on your chosen company using in-class tools.  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Pay particular attention to the points that pay particular attention to what attracts people and drives employer branding?  Remember, </a:t>
            </a: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employees and potential employees are our target audience.</a:t>
            </a:r>
          </a:p>
          <a:p>
            <a:pPr>
              <a:spcBef>
                <a:spcPts val="600"/>
              </a:spcBef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Retention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Recruitment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Conduct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Reward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 minutes</a:t>
            </a:r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34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Group Research Activity 3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your groups: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Undertake research on VLOGs and decide how you are going to design and structure your own VLOG. Use in-class resources such as google to conduct the search.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 minutes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1149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Class Re-group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By now you should have: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Chosen your company</a:t>
            </a: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Conducted in-depth research on that company</a:t>
            </a: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Researched academic posters</a:t>
            </a:r>
          </a:p>
          <a:p>
            <a:pPr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Decided up on a design and structure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673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Group Research Activity 4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Continuing in your groups: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Remember your VLOG theme/action: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Develop a critical overview of how employer branding can advance an organisation’s competitive advantage?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Using the following academic source as the basis for your research: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Employer brand identifies an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organisation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the marketplace and makes it unique 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Giliver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  minutes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9251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89C4C-DF90-8643-E8EE-D8D3C906E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15E512F5-DB8A-05ED-47F1-9808185EF06D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7C61FF23-C232-DC28-0A0B-18D9D264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10A9534F-C2C6-5DE4-C72D-FC5E83E8FC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7CCC58EA-3DD0-CDA5-88D3-C1ED07850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/>
              <a:t>Housekeeping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DB14698-B3B7-0BC0-5F1C-F6C6C29A2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027906"/>
            <a:ext cx="10515600" cy="4351338"/>
          </a:xfrm>
        </p:spPr>
        <p:txBody>
          <a:bodyPr/>
          <a:lstStyle/>
          <a:p>
            <a:r>
              <a:rPr lang="en-GB" sz="2000" b="1"/>
              <a:t>In the classroom we speak in English only!</a:t>
            </a:r>
          </a:p>
          <a:p>
            <a:r>
              <a:rPr lang="en-GB" sz="2000" b="1"/>
              <a:t>Sit in your lecture groups.</a:t>
            </a:r>
          </a:p>
          <a:p>
            <a:r>
              <a:rPr lang="en-GB" sz="2000" b="1"/>
              <a:t>All phones on silent.</a:t>
            </a:r>
          </a:p>
          <a:p>
            <a:r>
              <a:rPr lang="en-GB" sz="2000" b="1"/>
              <a:t>Bring your student IDs – no ID no attendance.</a:t>
            </a:r>
          </a:p>
          <a:p>
            <a:r>
              <a:rPr lang="en-GB" sz="2000" b="1"/>
              <a:t>Make sure you are here on time; late comers might not be allowed in, and your attendance will not be registered.</a:t>
            </a:r>
          </a:p>
          <a:p>
            <a:r>
              <a:rPr lang="en-GB" sz="2000" b="1"/>
              <a:t>Make sure you attend your allocated lecture group, if you come to the wrong one, you will not get attendance.</a:t>
            </a:r>
          </a:p>
          <a:p>
            <a:r>
              <a:rPr lang="en-GB" sz="2000" b="1"/>
              <a:t>When class starts, be quiet unless you are asking a question, or you are participating in a class activity – lecture time is not a time for you to chat with your friends.</a:t>
            </a:r>
          </a:p>
          <a:p>
            <a:r>
              <a:rPr lang="en-GB" sz="2000" b="1"/>
              <a:t>No eating food in the theatre.</a:t>
            </a:r>
          </a:p>
          <a:p>
            <a:r>
              <a:rPr lang="en-GB" sz="2000" b="1"/>
              <a:t>Make sure you clean up after yourselves – after the lecture, pick up any rubbish on the floor and put it in the bins provided.</a:t>
            </a:r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727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Week 2 Recap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/>
              <a:t>What are the key components of the employer brand?</a:t>
            </a:r>
          </a:p>
          <a:p>
            <a:pPr marL="0" indent="0">
              <a:buNone/>
            </a:pPr>
            <a:r>
              <a:rPr lang="en-GB"/>
              <a:t>What do we mean when we talk about target audience for employer branding?</a:t>
            </a:r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40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This week’s learning outcomes</a:t>
            </a:r>
            <a:endParaRPr lang="en-GB" b="1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 the end of this session, you will be able to: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Conceptualise the role of branding from a theoretical perspective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Apply research and theory on the impact employer branding has within an international context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 an abstract of your academic work and research to date in this subject area.</a:t>
            </a:r>
          </a:p>
        </p:txBody>
      </p:sp>
    </p:spTree>
    <p:extLst>
      <p:ext uri="{BB962C8B-B14F-4D97-AF65-F5344CB8AC3E}">
        <p14:creationId xmlns:p14="http://schemas.microsoft.com/office/powerpoint/2010/main" val="212629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/>
              <a:t>Models and Theoretical Frameworks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/>
              <a:t>We are going to be analysing a few employer branding models, theoretical frameworks as well as discuss what the models mean to you.</a:t>
            </a:r>
          </a:p>
        </p:txBody>
      </p:sp>
    </p:spTree>
    <p:extLst>
      <p:ext uri="{BB962C8B-B14F-4D97-AF65-F5344CB8AC3E}">
        <p14:creationId xmlns:p14="http://schemas.microsoft.com/office/powerpoint/2010/main" val="1865357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Employer branding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5276DFDE-96F6-B3CD-69C4-E0954ADA2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014017" y="871259"/>
            <a:ext cx="6776580" cy="47974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0ED028-5997-661C-BBD0-1B8C1AFF6DBD}"/>
              </a:ext>
            </a:extLst>
          </p:cNvPr>
          <p:cNvSpPr txBox="1"/>
          <p:nvPr/>
        </p:nvSpPr>
        <p:spPr>
          <a:xfrm>
            <a:off x="9349398" y="1479421"/>
            <a:ext cx="27290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1" dirty="0"/>
              <a:t>Figure 1: Employer</a:t>
            </a:r>
          </a:p>
          <a:p>
            <a:r>
              <a:rPr lang="en-GB" i="1" dirty="0"/>
              <a:t>branding and</a:t>
            </a:r>
          </a:p>
          <a:p>
            <a:r>
              <a:rPr lang="en-GB" i="1" dirty="0"/>
              <a:t>Organisational behaviour (OB) theory model</a:t>
            </a:r>
          </a:p>
        </p:txBody>
      </p:sp>
    </p:spTree>
    <p:extLst>
      <p:ext uri="{BB962C8B-B14F-4D97-AF65-F5344CB8AC3E}">
        <p14:creationId xmlns:p14="http://schemas.microsoft.com/office/powerpoint/2010/main" val="2885253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 Context-content-process framework of employer branding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8D8CB40-ACB2-AB07-1A97-DF508BBB6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29975" t="35853" r="17399" b="12416"/>
          <a:stretch/>
        </p:blipFill>
        <p:spPr>
          <a:xfrm>
            <a:off x="1027134" y="1933822"/>
            <a:ext cx="9632515" cy="4040258"/>
          </a:xfrm>
        </p:spPr>
      </p:pic>
    </p:spTree>
    <p:extLst>
      <p:ext uri="{BB962C8B-B14F-4D97-AF65-F5344CB8AC3E}">
        <p14:creationId xmlns:p14="http://schemas.microsoft.com/office/powerpoint/2010/main" val="1626946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Employer branding framework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AF59DE4-55FB-49B6-E706-1DFC91EC3D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34732" t="42579" r="20538" b="26958"/>
          <a:stretch/>
        </p:blipFill>
        <p:spPr>
          <a:xfrm>
            <a:off x="623347" y="869756"/>
            <a:ext cx="6286500" cy="349959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C9E8E9-8D4B-816B-8923-71A62DB314B5}"/>
              </a:ext>
            </a:extLst>
          </p:cNvPr>
          <p:cNvSpPr txBox="1"/>
          <p:nvPr/>
        </p:nvSpPr>
        <p:spPr>
          <a:xfrm>
            <a:off x="7235072" y="1194956"/>
            <a:ext cx="451072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1" dirty="0">
                <a:solidFill>
                  <a:srgbClr val="2222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Figure 3: Employer branding as a three-stage procedure (</a:t>
            </a:r>
            <a:r>
              <a:rPr lang="en-GB" b="1" i="1" u="none" strike="noStrike" dirty="0">
                <a:solidFill>
                  <a:srgbClr val="4F567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Backhaus and </a:t>
            </a:r>
            <a:r>
              <a:rPr lang="en-GB" b="1" i="1" u="none" strike="noStrike" dirty="0" err="1">
                <a:solidFill>
                  <a:srgbClr val="4F567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Tikoo</a:t>
            </a:r>
            <a:r>
              <a:rPr lang="en-GB" b="1" i="1" u="none" strike="noStrike" dirty="0">
                <a:solidFill>
                  <a:srgbClr val="4F567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 2004</a:t>
            </a:r>
            <a:r>
              <a:rPr lang="en-GB" b="0" i="1" dirty="0">
                <a:solidFill>
                  <a:srgbClr val="2222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Step 1</a:t>
            </a:r>
            <a:r>
              <a:rPr lang="en-GB" dirty="0"/>
              <a:t>: the comprehension of the organization, by understanding what the brand’s values and its main operational characteristics are;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Step 2</a:t>
            </a:r>
            <a:r>
              <a:rPr lang="en-GB" dirty="0"/>
              <a:t>: the creation of a “fascinating brand promise” for the employees;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Step 3</a:t>
            </a:r>
            <a:r>
              <a:rPr lang="en-GB" dirty="0"/>
              <a:t>: estimation of goals’ achievement, by developing internal indexes of effectiveness;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Step 4</a:t>
            </a:r>
            <a:r>
              <a:rPr lang="en-GB" dirty="0"/>
              <a:t>: the alignment of the methods applied to support branding;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Step 5</a:t>
            </a:r>
            <a:r>
              <a:rPr lang="en-GB" dirty="0"/>
              <a:t>: the implementation of employers’ branding strategy in practice (Berthon et al. 2005).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81C39-3142-DB85-63B5-0A5310F8F106}"/>
              </a:ext>
            </a:extLst>
          </p:cNvPr>
          <p:cNvSpPr txBox="1"/>
          <p:nvPr/>
        </p:nvSpPr>
        <p:spPr>
          <a:xfrm>
            <a:off x="916101" y="4369348"/>
            <a:ext cx="60991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Following these steps does not necessarily guarantee success in attracting the best employees when competition is high but can increase the possibility of maintaining high-skilled personnel already working in a brand and moreover can attract talents and senior level professionals.</a:t>
            </a:r>
          </a:p>
        </p:txBody>
      </p:sp>
    </p:spTree>
    <p:extLst>
      <p:ext uri="{BB962C8B-B14F-4D97-AF65-F5344CB8AC3E}">
        <p14:creationId xmlns:p14="http://schemas.microsoft.com/office/powerpoint/2010/main" val="3576635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Employer Branding Wellbeing Model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F28A60FD-C3C0-5339-5819-468C89E643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03324" y="1109571"/>
            <a:ext cx="9511466" cy="462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67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874</Words>
  <Application>Microsoft Office PowerPoint</Application>
  <PresentationFormat>Widescreen</PresentationFormat>
  <Paragraphs>109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Clash Display Medium</vt:lpstr>
      <vt:lpstr>Calibri Light</vt:lpstr>
      <vt:lpstr>Arial</vt:lpstr>
      <vt:lpstr>Clash Display</vt:lpstr>
      <vt:lpstr>Calibri</vt:lpstr>
      <vt:lpstr>Office Theme</vt:lpstr>
      <vt:lpstr>PowerPoint Presentation</vt:lpstr>
      <vt:lpstr>Housekeeping</vt:lpstr>
      <vt:lpstr>Week 2 Recap</vt:lpstr>
      <vt:lpstr>This week’s learning outcomes</vt:lpstr>
      <vt:lpstr>Models and Theoretical Frameworks</vt:lpstr>
      <vt:lpstr>Employer branding</vt:lpstr>
      <vt:lpstr>A Context-content-process framework of employer branding</vt:lpstr>
      <vt:lpstr>Employer branding framework</vt:lpstr>
      <vt:lpstr>Employer Branding Wellbeing Model</vt:lpstr>
      <vt:lpstr>Psychological contract, employer brand and employment experience Model</vt:lpstr>
      <vt:lpstr>Practical Session 1</vt:lpstr>
      <vt:lpstr>Practical Session 1: Theme</vt:lpstr>
      <vt:lpstr>Group Research Activity 1</vt:lpstr>
      <vt:lpstr>PowerPoint Presentation</vt:lpstr>
      <vt:lpstr>Group Research Activity 2</vt:lpstr>
      <vt:lpstr>Group Research Activity 3</vt:lpstr>
      <vt:lpstr>Class Re-group</vt:lpstr>
      <vt:lpstr>Group Research Activity 4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Lesslie Malinga</cp:lastModifiedBy>
  <cp:revision>2</cp:revision>
  <dcterms:created xsi:type="dcterms:W3CDTF">2023-04-21T12:16:35Z</dcterms:created>
  <dcterms:modified xsi:type="dcterms:W3CDTF">2025-02-18T08:40:51Z</dcterms:modified>
</cp:coreProperties>
</file>

<file path=docProps/thumbnail.jpeg>
</file>